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3" name="Shape 9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7" name="Shape 10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2" name="Shape 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0" name="Shape 7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6" name="Shape 8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/>
          <p:nvPr/>
        </p:nvSpPr>
        <p:spPr>
          <a:xfrm>
            <a:off y="0" x="4724400"/>
            <a:ext cy="5140547" cx="3012140"/>
          </a:xfrm>
          <a:custGeom>
            <a:pathLst>
              <a:path w="3012141" extrusionOk="0" h="6854064">
                <a:moveTo>
                  <a:pt y="0" x="2623817"/>
                </a:moveTo>
                <a:lnTo>
                  <a:pt y="608783" x="2791741"/>
                </a:lnTo>
                <a:lnTo>
                  <a:pt y="1301537" x="1826176"/>
                </a:lnTo>
                <a:lnTo>
                  <a:pt y="2466623" x="2130539"/>
                </a:lnTo>
                <a:lnTo>
                  <a:pt y="3190866" x="1175470"/>
                </a:lnTo>
                <a:lnTo>
                  <a:pt y="4355952" x="1469337"/>
                </a:lnTo>
                <a:lnTo>
                  <a:pt y="5080194" x="493277"/>
                </a:lnTo>
                <a:lnTo>
                  <a:pt y="6255776" x="808135"/>
                </a:lnTo>
                <a:lnTo>
                  <a:pt y="6854064" x="0"/>
                </a:lnTo>
                <a:lnTo>
                  <a:pt y="6854064" x="388325"/>
                </a:lnTo>
                <a:lnTo>
                  <a:pt y="6308258" x="1007545"/>
                </a:lnTo>
                <a:lnTo>
                  <a:pt y="5122179" x="713678"/>
                </a:lnTo>
                <a:lnTo>
                  <a:pt y="4408433" x="1679242"/>
                </a:lnTo>
                <a:lnTo>
                  <a:pt y="3232851" x="1364384"/>
                </a:lnTo>
                <a:lnTo>
                  <a:pt y="2498112" x="2361435"/>
                </a:lnTo>
                <a:lnTo>
                  <a:pt y="1343522" x="2015091"/>
                </a:lnTo>
                <a:lnTo>
                  <a:pt y="608783" x="3012141"/>
                </a:lnTo>
                <a:lnTo>
                  <a:pt y="0" x="2833722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y="0" x="4571999"/>
            <a:ext cy="5143499" cx="4546600"/>
            <a:chOff y="0" x="1447"/>
            <a:chExt cy="4319" cx="2863"/>
          </a:xfrm>
        </p:grpSpPr>
        <p:sp>
          <p:nvSpPr>
            <p:cNvPr id="11" name="Shape 11"/>
            <p:cNvSpPr/>
            <p:nvPr/>
          </p:nvSpPr>
          <p:spPr>
            <a:xfrm>
              <a:off y="0" x="1447"/>
              <a:ext cy="4319" cx="1885"/>
            </a:xfrm>
            <a:custGeom>
              <a:pathLst>
                <a:path w="1886" extrusionOk="0" h="4320">
                  <a:moveTo>
                    <a:pt y="0" x="1719"/>
                  </a:moveTo>
                  <a:lnTo>
                    <a:pt y="357" x="1813"/>
                  </a:lnTo>
                  <a:lnTo>
                    <a:pt y="805" x="1194"/>
                  </a:lnTo>
                  <a:lnTo>
                    <a:pt y="1544" x="1393"/>
                  </a:lnTo>
                  <a:lnTo>
                    <a:pt y="1991" x="777"/>
                  </a:lnTo>
                  <a:lnTo>
                    <a:pt y="2734" x="972"/>
                  </a:lnTo>
                  <a:lnTo>
                    <a:pt y="3178" x="355"/>
                  </a:lnTo>
                  <a:lnTo>
                    <a:pt y="3921" x="554"/>
                  </a:lnTo>
                  <a:lnTo>
                    <a:pt y="4320" x="0"/>
                  </a:lnTo>
                  <a:lnTo>
                    <a:pt y="4320" x="109"/>
                  </a:lnTo>
                  <a:lnTo>
                    <a:pt y="3948" x="623"/>
                  </a:lnTo>
                  <a:lnTo>
                    <a:pt y="3205" x="430"/>
                  </a:lnTo>
                  <a:lnTo>
                    <a:pt y="2761" x="1045"/>
                  </a:lnTo>
                  <a:lnTo>
                    <a:pt y="2018" x="850"/>
                  </a:lnTo>
                  <a:lnTo>
                    <a:pt y="1572" x="1468"/>
                  </a:lnTo>
                  <a:lnTo>
                    <a:pt y="830" x="1271"/>
                  </a:lnTo>
                  <a:lnTo>
                    <a:pt y="386" x="1886"/>
                  </a:lnTo>
                  <a:lnTo>
                    <a:pt y="0" x="1788"/>
                  </a:lnTo>
                  <a:lnTo>
                    <a:pt y="0" x="1719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y="0" x="1559"/>
              <a:ext cy="4319" cx="1978"/>
            </a:xfrm>
            <a:custGeom>
              <a:pathLst>
                <a:path w="1979" extrusionOk="0" h="4320">
                  <a:moveTo>
                    <a:pt y="0" x="1673"/>
                  </a:moveTo>
                  <a:lnTo>
                    <a:pt y="382" x="1777"/>
                  </a:lnTo>
                  <a:lnTo>
                    <a:pt y="830" x="1160"/>
                  </a:lnTo>
                  <a:lnTo>
                    <a:pt y="1570" x="1357"/>
                  </a:lnTo>
                  <a:lnTo>
                    <a:pt y="2016" x="743"/>
                  </a:lnTo>
                  <a:lnTo>
                    <a:pt y="2759" x="936"/>
                  </a:lnTo>
                  <a:lnTo>
                    <a:pt y="3204" x="319"/>
                  </a:lnTo>
                  <a:lnTo>
                    <a:pt y="3947" x="517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025" x="717"/>
                  </a:lnTo>
                  <a:lnTo>
                    <a:pt y="3280" x="521"/>
                  </a:lnTo>
                  <a:lnTo>
                    <a:pt y="2836" x="1136"/>
                  </a:lnTo>
                  <a:lnTo>
                    <a:pt y="2093" x="941"/>
                  </a:lnTo>
                  <a:lnTo>
                    <a:pt y="1648" x="1559"/>
                  </a:lnTo>
                  <a:lnTo>
                    <a:pt y="905" x="1362"/>
                  </a:lnTo>
                  <a:lnTo>
                    <a:pt y="461" x="1979"/>
                  </a:lnTo>
                  <a:lnTo>
                    <a:pt y="0" x="1859"/>
                  </a:lnTo>
                  <a:lnTo>
                    <a:pt y="0" x="1673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y="0" x="2090"/>
              <a:ext cy="4319" cx="1805"/>
            </a:xfrm>
            <a:custGeom>
              <a:pathLst>
                <a:path w="1806" extrusionOk="0" h="4320">
                  <a:moveTo>
                    <a:pt y="0" x="1462"/>
                  </a:moveTo>
                  <a:lnTo>
                    <a:pt y="510" x="1604"/>
                  </a:lnTo>
                  <a:lnTo>
                    <a:pt y="958" x="987"/>
                  </a:lnTo>
                  <a:lnTo>
                    <a:pt y="1696" x="1183"/>
                  </a:lnTo>
                  <a:lnTo>
                    <a:pt y="2142" x="570"/>
                  </a:lnTo>
                  <a:lnTo>
                    <a:pt y="2885" x="764"/>
                  </a:lnTo>
                  <a:lnTo>
                    <a:pt y="3329" x="147"/>
                  </a:lnTo>
                  <a:lnTo>
                    <a:pt y="4072" x="344"/>
                  </a:lnTo>
                  <a:lnTo>
                    <a:pt y="4320" x="0"/>
                  </a:lnTo>
                  <a:lnTo>
                    <a:pt y="4320" x="304"/>
                  </a:lnTo>
                  <a:lnTo>
                    <a:pt y="4151" x="544"/>
                  </a:lnTo>
                  <a:lnTo>
                    <a:pt y="3406" x="349"/>
                  </a:lnTo>
                  <a:lnTo>
                    <a:pt y="2961" x="965"/>
                  </a:lnTo>
                  <a:lnTo>
                    <a:pt y="2220" x="768"/>
                  </a:lnTo>
                  <a:lnTo>
                    <a:pt y="1776" x="1385"/>
                  </a:lnTo>
                  <a:lnTo>
                    <a:pt y="1031" x="1189"/>
                  </a:lnTo>
                  <a:lnTo>
                    <a:pt y="586" x="1806"/>
                  </a:lnTo>
                  <a:lnTo>
                    <a:pt y="0" x="1647"/>
                  </a:lnTo>
                  <a:lnTo>
                    <a:pt y="0" x="1462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y="0" x="2463"/>
              <a:ext cy="4319" cx="1847"/>
            </a:xfrm>
            <a:custGeom>
              <a:pathLst>
                <a:path w="1848" extrusionOk="0" h="4320">
                  <a:moveTo>
                    <a:pt y="0" x="1311"/>
                  </a:moveTo>
                  <a:lnTo>
                    <a:pt y="606" x="1475"/>
                  </a:lnTo>
                  <a:lnTo>
                    <a:pt y="1055" x="856"/>
                  </a:lnTo>
                  <a:lnTo>
                    <a:pt y="1794" x="1054"/>
                  </a:lnTo>
                  <a:lnTo>
                    <a:pt y="2240" x="439"/>
                  </a:lnTo>
                  <a:lnTo>
                    <a:pt y="2981" x="634"/>
                  </a:lnTo>
                  <a:lnTo>
                    <a:pt y="3428" x="16"/>
                  </a:lnTo>
                  <a:lnTo>
                    <a:pt y="4169" x="215"/>
                  </a:lnTo>
                  <a:lnTo>
                    <a:pt y="4320" x="0"/>
                  </a:lnTo>
                  <a:lnTo>
                    <a:pt y="4320" x="570"/>
                  </a:lnTo>
                  <a:lnTo>
                    <a:pt y="4304" x="584"/>
                  </a:lnTo>
                  <a:lnTo>
                    <a:pt y="3570" x="391"/>
                  </a:lnTo>
                  <a:lnTo>
                    <a:pt y="3118" x="1005"/>
                  </a:lnTo>
                  <a:lnTo>
                    <a:pt y="2380" x="810"/>
                  </a:lnTo>
                  <a:lnTo>
                    <a:pt y="1936" x="1422"/>
                  </a:lnTo>
                  <a:lnTo>
                    <a:pt y="1193" x="1229"/>
                  </a:lnTo>
                  <a:lnTo>
                    <a:pt y="743" x="1848"/>
                  </a:lnTo>
                  <a:lnTo>
                    <a:pt y="0" x="1650"/>
                  </a:lnTo>
                  <a:lnTo>
                    <a:pt y="0" x="1311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bIns="45700" rIns="91425" lIns="91425" t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" name="Shape 15"/>
          <p:cNvSpPr txBox="1"/>
          <p:nvPr>
            <p:ph type="ctrTitle"/>
          </p:nvPr>
        </p:nvSpPr>
        <p:spPr>
          <a:xfrm>
            <a:off y="746438" x="685800"/>
            <a:ext cy="1158600" cx="52587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y="1986416" x="685800"/>
            <a:ext cy="772800" cx="52587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000"/>
            </a:lvl2pPr>
            <a:lvl3pPr>
              <a:spcBef>
                <a:spcPts val="0"/>
              </a:spcBef>
              <a:buSzPct val="100000"/>
              <a:buNone/>
              <a:defRPr sz="3000"/>
            </a:lvl3pPr>
            <a:lvl4pPr>
              <a:spcBef>
                <a:spcPts val="0"/>
              </a:spcBef>
              <a:buSzPct val="100000"/>
              <a:buNone/>
              <a:defRPr sz="3000"/>
            </a:lvl4pPr>
            <a:lvl5pPr>
              <a:spcBef>
                <a:spcPts val="0"/>
              </a:spcBef>
              <a:buSzPct val="100000"/>
              <a:buNone/>
              <a:defRPr sz="3000"/>
            </a:lvl5pPr>
            <a:lvl6pPr>
              <a:spcBef>
                <a:spcPts val="0"/>
              </a:spcBef>
              <a:buSzPct val="100000"/>
              <a:buNone/>
              <a:defRPr sz="3000"/>
            </a:lvl6pPr>
            <a:lvl7pPr>
              <a:spcBef>
                <a:spcPts val="0"/>
              </a:spcBef>
              <a:buSzPct val="100000"/>
              <a:buNone/>
              <a:defRPr sz="3000"/>
            </a:lvl7pPr>
            <a:lvl8pPr>
              <a:spcBef>
                <a:spcPts val="0"/>
              </a:spcBef>
              <a:buSzPct val="100000"/>
              <a:buNone/>
              <a:defRPr sz="3000"/>
            </a:lvl8pPr>
            <a:lvl9pPr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1" name="Shape 31"/>
          <p:cNvSpPr/>
          <p:nvPr/>
        </p:nvSpPr>
        <p:spPr>
          <a:xfrm rot="10800000">
            <a:off y="0" x="7938258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 rot="5400000">
            <a:off y="-1807795" x="1807794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4" name="Shape 34"/>
          <p:cNvSpPr/>
          <p:nvPr/>
        </p:nvSpPr>
        <p:spPr>
          <a:xfrm rot="-5400000">
            <a:off y="2431398" x="6431898"/>
            <a:ext cy="4519896" cx="904306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/>
          <p:nvPr/>
        </p:nvSpPr>
        <p:spPr>
          <a:xfrm>
            <a:off y="1753577" x="0"/>
            <a:ext cy="3389922" cx="1205741"/>
          </a:xfrm>
          <a:custGeom>
            <a:pathLst>
              <a:path w="1205742" extrusionOk="0" h="4519897">
                <a:moveTo>
                  <a:pt y="0" x="924"/>
                </a:moveTo>
                <a:cubicBezTo>
                  <a:pt y="1497993" x="6351"/>
                  <a:pt y="3021904" x="-3772"/>
                  <a:pt y="4519897" x="1655"/>
                </a:cubicBezTo>
                <a:lnTo>
                  <a:pt y="4518403" x="831272"/>
                </a:lnTo>
                <a:lnTo>
                  <a:pt y="3850819" x="1205742"/>
                </a:lnTo>
                <a:lnTo>
                  <a:pt y="3126246" x="359114"/>
                </a:lnTo>
                <a:lnTo>
                  <a:pt y="2173718" x="880116"/>
                </a:lnTo>
                <a:lnTo>
                  <a:pt y="1449145" x="49768"/>
                </a:lnTo>
                <a:lnTo>
                  <a:pt y="480334" x="562630"/>
                </a:lnTo>
                <a:lnTo>
                  <a:pt y="0" x="92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" name="Shape 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6" name="Shape 36"/>
          <p:cNvSpPr txBox="1"/>
          <p:nvPr>
            <p:ph type="ctrTitle"/>
          </p:nvPr>
        </p:nvSpPr>
        <p:spPr>
          <a:xfrm>
            <a:off y="746450" x="685800"/>
            <a:ext cy="1158600" cx="51321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TRABAJO COLABORATIVO</a:t>
            </a:r>
          </a:p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y="2913100" x="597850"/>
            <a:ext cy="2060400" cx="6379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s"/>
              <a:t>Integrantes del equipo: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s"/>
              <a:t>*Maldonado Arana María Fernanda</a:t>
            </a:r>
          </a:p>
          <a:p>
            <a:pPr rtl="0">
              <a:spcBef>
                <a:spcPts val="0"/>
              </a:spcBef>
              <a:buNone/>
            </a:pPr>
            <a:r>
              <a:rPr sz="1800" lang="es"/>
              <a:t>*Martínez Sánchez Uriel</a:t>
            </a:r>
          </a:p>
          <a:p>
            <a:pPr>
              <a:spcBef>
                <a:spcPts val="0"/>
              </a:spcBef>
              <a:buNone/>
            </a:pPr>
            <a:r>
              <a:rPr sz="1800" lang="es"/>
              <a:t>*Pantaleón Joaquín Yessica Lizbeth</a:t>
            </a:r>
            <a:r>
              <a:rPr sz="1800" lang="es">
                <a:latin typeface="Syncopate"/>
                <a:ea typeface="Syncopate"/>
                <a:cs typeface="Syncopate"/>
                <a:sym typeface="Syncopate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Elementos del trabajo colaborativo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Cooperación</a:t>
            </a:r>
          </a:p>
          <a:p>
            <a:pPr algn="just"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Responsabilidad</a:t>
            </a:r>
          </a:p>
          <a:p>
            <a:pPr algn="just" rtl="0" lvl="0" indent="-381000" marL="4572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sz="24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Comunicación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58000" x="4271700"/>
            <a:ext cy="3810000" cx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s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Ventajas de Grupos pequeños.</a:t>
            </a:r>
          </a:p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y="1200150" x="457200"/>
            <a:ext cy="3808200" cx="40334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grupos pequeños representan oportunidades para intercambiar ideas con varias personas al mismo tiempo, en un ambiente libre de competencia, mientras que las discusiones de todo un grupo tienden a inhibir la participación de los estudiantes tímidos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396125" x="4791075"/>
            <a:ext cy="3333750" cx="389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s"/>
              <a:t>Ejemplos de Métodos para organizar equipos de trabajo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57975" x="4794600"/>
            <a:ext cy="3744000" cx="38921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/>
              <a:t>Matemático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/>
              <a:t>Estados y capitales</a:t>
            </a:r>
          </a:p>
          <a:p>
            <a:pPr rtl="0" lvl="0" indent="-419100" marL="4572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s"/>
              <a:t>Áreas geográficas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141500" x="637274"/>
            <a:ext cy="3824562" cx="38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y="49860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s"/>
              <a:t>Formación de Grupos del Trabajo Colaborativo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organizar a los estudiantes en grupos, los profesores deben decidir:</a:t>
            </a:r>
          </a:p>
          <a:p>
            <a:pPr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¨ El tamaño de los equipos.</a:t>
            </a:r>
          </a:p>
          <a:p>
            <a:pPr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¨ La duración de los equipos.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buNone/>
            </a:pPr>
            <a:r>
              <a:rPr sz="1400" lang="e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¨ La forma de asignación de los estudiantes a los equipo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822562" x="5768625"/>
            <a:ext cy="2886075" cx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s"/>
              <a:t>¿Qué es el trabajo colaborativo?</a:t>
            </a:r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sz="1800" lang="es"/>
              <a:t>Se define como aquellos procesos intencionales de un grupo para alcanzar objetivos específicos, generando herramientas para una labor productiva. </a:t>
            </a:r>
          </a:p>
          <a:p>
            <a:pPr algn="just" rtl="0">
              <a:lnSpc>
                <a:spcPct val="150000"/>
              </a:lnSpc>
              <a:spcBef>
                <a:spcPts val="0"/>
              </a:spcBef>
              <a:buNone/>
            </a:pPr>
            <a:r>
              <a:rPr sz="1800" lang="es"/>
              <a:t>Un ejemplo de herramientas que colaboran en este sentido, son las denominadas tecnologías de la información y la comunicación.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44" name="Shape 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3290150" x="3332650"/>
            <a:ext cy="1581299" cx="21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2400" lang="es"/>
              <a:t>Diferencia entre el trabajo colaborativo y el trabajo cooperativo</a:t>
            </a:r>
          </a:p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sz="1800" lang="es"/>
              <a:t>El trabajo cooperativo es una forma de trabajo que permite a profesionales independientes, emprendedores, y pymes de diferentes sectores, compartir un mismo espacio de trabajo, tanto físico como virtual, para desarrollar sus proyectos profesionales de manera independiente, a la vez que fomentan proyectos conjuntos.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400"/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71997">
            <a:off y="3316246" x="3586793"/>
            <a:ext cy="1675955" cx="1770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sz="3000" lang="es"/>
              <a:t>Cómo se logra el trabajo colaborativo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sz="1800" lang="es"/>
              <a:t>Solo se logra por medio de la participación activa del personal.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buNone/>
            </a:pPr>
            <a:r>
              <a:rPr sz="1800" lang="es"/>
              <a:t>En el caso del trabajo colaborativo, todas las decisiones, el compromiso, y el liderazgo son una responsabilidad compartidas por todos, cada persona es un eslabón de la cadena, es por eso la importancia de compartir responsabilidades y hacerlas efectivas.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y="159753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Web 2.0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rgbClr val="000000"/>
                </a:solidFill>
              </a:rPr>
              <a:t>La colaboración en las aulas no es algo nuevo. Lo novedoso es que ahora contamos con la web 2.0.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rgbClr val="000000"/>
                </a:solidFill>
              </a:rPr>
              <a:t>La web 2.0 es una segunda generación web basada en comunidades de usuarios y en una diversidad de servicios que fomentan la colaboración y el intercambio ágil de información y habilitan la creación de contenidos.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rgbClr val="000000"/>
                </a:solidFill>
              </a:rPr>
              <a:t>Es dinámica, participativa, colaborativa y caracterizada por la interactividad, además de ofrecer muchas posibilidades para la construcción colaborativa de conocimientos a través de herramientas pensadas para trabajar con otros.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y="1581575" x="457200"/>
            <a:ext cy="28682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rgbClr val="000000"/>
                </a:solidFill>
              </a:rPr>
              <a:t>Los trabajos colaborativos se pueden desarrollar en un entorno Web que trascienda las paredes del aula, con el fin de compartir los trabajos realizados por este medio. 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sz="1800" lang="es">
                <a:solidFill>
                  <a:srgbClr val="000000"/>
                </a:solidFill>
              </a:rPr>
              <a:t>Existen numerosas aplicaciones gratuitas que facilitan la colaboración y que no requieren conocimientos avanzados para su utilización. De forma muy sencilla, los estudiantes pueden crear, publicar, adaptar, comentar, difundir e integrar contenidos. 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y="437128" x="5959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lang="es"/>
              <a:t>Web 2.0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t="13429" b="8761" r="33214" l="14198"/>
          <a:stretch/>
        </p:blipFill>
        <p:spPr>
          <a:xfrm>
            <a:off y="192902" x="1526772"/>
            <a:ext cy="4757675" cx="57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t="25885" b="37298" r="33211" l="14552"/>
          <a:stretch/>
        </p:blipFill>
        <p:spPr>
          <a:xfrm>
            <a:off y="1156400" x="1255575"/>
            <a:ext cy="2693124" cx="679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s"/>
              <a:t>Escritura colaborativa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sz="1800" lang="es"/>
              <a:t>La escritura colaborativa es una actividad multitarea que involucra distintos momentos o procesos que pueden darse de manera recursiva e intercalada: un proceso de lluvia de ideas y otro de búsqueda de consensos.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rtl="0">
              <a:spcBef>
                <a:spcPts val="0"/>
              </a:spcBef>
              <a:buNone/>
            </a:pPr>
            <a:r>
              <a:rPr sz="1800" lang="es"/>
              <a:t>Las producciones textuales colaborativas involucran procesos de escritura donde convergen varios autores con el objetivo de producir un único documento.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>
              <a:spcBef>
                <a:spcPts val="0"/>
              </a:spcBef>
              <a:buNone/>
            </a:pPr>
            <a:r>
              <a:rPr sz="1800" lang="es"/>
              <a:t>Podemos escribir en un mismo documento al mismo tiempo, dejarnos comentarios, corregirnos los unos a los otros, etcétera.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